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0"/>
  </p:notesMasterIdLst>
  <p:sldIdLst>
    <p:sldId id="256" r:id="rId2"/>
    <p:sldId id="34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340" r:id="rId11"/>
    <p:sldId id="264" r:id="rId12"/>
    <p:sldId id="265" r:id="rId13"/>
    <p:sldId id="274" r:id="rId14"/>
    <p:sldId id="266" r:id="rId15"/>
    <p:sldId id="267" r:id="rId16"/>
    <p:sldId id="322" r:id="rId17"/>
    <p:sldId id="323" r:id="rId18"/>
    <p:sldId id="327" r:id="rId19"/>
    <p:sldId id="324" r:id="rId20"/>
    <p:sldId id="279" r:id="rId21"/>
    <p:sldId id="277" r:id="rId22"/>
    <p:sldId id="341" r:id="rId23"/>
    <p:sldId id="342" r:id="rId24"/>
    <p:sldId id="343" r:id="rId25"/>
    <p:sldId id="339" r:id="rId26"/>
    <p:sldId id="318" r:id="rId27"/>
    <p:sldId id="319" r:id="rId28"/>
    <p:sldId id="320" r:id="rId29"/>
    <p:sldId id="328" r:id="rId30"/>
    <p:sldId id="338" r:id="rId31"/>
    <p:sldId id="329" r:id="rId32"/>
    <p:sldId id="330" r:id="rId33"/>
    <p:sldId id="344" r:id="rId34"/>
    <p:sldId id="331" r:id="rId35"/>
    <p:sldId id="332" r:id="rId36"/>
    <p:sldId id="325" r:id="rId37"/>
    <p:sldId id="334" r:id="rId38"/>
    <p:sldId id="335" r:id="rId39"/>
    <p:sldId id="326" r:id="rId40"/>
    <p:sldId id="336" r:id="rId41"/>
    <p:sldId id="337" r:id="rId42"/>
    <p:sldId id="272" r:id="rId43"/>
    <p:sldId id="345" r:id="rId44"/>
    <p:sldId id="268" r:id="rId45"/>
    <p:sldId id="269" r:id="rId46"/>
    <p:sldId id="346" r:id="rId47"/>
    <p:sldId id="270" r:id="rId48"/>
    <p:sldId id="271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1584" autoAdjust="0"/>
  </p:normalViewPr>
  <p:slideViewPr>
    <p:cSldViewPr snapToGrid="0">
      <p:cViewPr varScale="1">
        <p:scale>
          <a:sx n="63" d="100"/>
          <a:sy n="63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2878-774D-4BE4-9A7B-CE2CAB8146F3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5F52B-D583-408D-9D21-F1F02494E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090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«здесь и теперь»: главным сейчас является то, что происходит сейчас. , какие чувства каждый из участников испытывает в данный момент, т.к. только через актуальные переживания, через групповой опыт человек может познать себя. На занятиях можно пользоваться только той информацией, которую участник предоставляет о себе сам за время групповой работы. Прошлый опыт общения не обсуждается и не может предъявляться на занятиях в качестве аргументов.</a:t>
            </a:r>
          </a:p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«Я- высказывания»: в группе важным является то, что каждый участник говорит любую фразу только от своего имени, т.к. только говоря что- либо от своего имени, можно говорить искренно о своих мыслях и чувствах.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Правила запрета на диагнозы и оценку: оценка поступка есть ограничение личностной свободы. Порождающее тревогу по поводу возможной оценки, которую  данный участник может получить от других участников, что таким образом может привести к «закрытости» членов группы или стремлению поступать, исходя из принципов социальной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желаемости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Принцип личного вклада: чем больше участник проявляет собственную активность, чем больше он участвует в групповой работе, тем больше обратных связей он получит, следовательно, тем больше у него возможностей для личностного роста. Все действия, происходящие во время групповой работы, предполагают участие в них каждого участника на равных условиях со всеми.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Правило конфиденциальности: рассказывать о том, что было на тренинге, как вел себя тот или иной член группы, какие проблемы решал – неприемлемо с точки зрения этики. Кроме только, групповые процессы должны обсуждаться в группе, а не за е пределами, т.к. разговоры о групповых процессах вне работы ведут к снятию напряжения, необходимого при групповой работе.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EFBB-E800-45D7-8D95-8CB74463450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«здесь и теперь»: главным сейчас является то, что происходит сейчас. , какие чувства каждый из участников испытывает в данный момент, т.к. только через актуальные переживания, через групповой опыт человек может познать себя. На занятиях можно пользоваться только той информацией, которую участник предоставляет о себе сам за время групповой работы. Прошлый опыт общения не обсуждается и не может предъявляться на занятиях в качестве аргументов.</a:t>
            </a:r>
          </a:p>
          <a:p>
            <a:pPr marL="228600" indent="-228600" fontAlgn="base"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Правило «Я- высказывания»: в группе важным является то, что каждый участник говорит любую фразу только от своего имени, т.к. только говоря что- либо от своего имени, можно говорить искренно о своих мыслях и чувствах.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Правила запрета на диагнозы и оценку: оценка поступка есть ограничение личностной свободы. Порождающее тревогу по поводу возможной оценки, которую  данный участник может получить от других участников, что таким образом может привести к «закрытости» членов группы или стремлению поступать, исходя из принципов социальной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желаемости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Принцип личного вклада: чем больше участник проявляет собственную активность, чем больше он участвует в групповой работе, тем больше обратных связей он получит, следовательно, тем больше у него возможностей для личностного роста. Все действия, происходящие во время групповой работы, предполагают участие в них каждого участника на равных условиях со всеми.</a:t>
            </a:r>
          </a:p>
          <a:p>
            <a:pPr fontAlgn="base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Правило конфиденциальности: рассказывать о том, что было на тренинге, как вел себя тот или иной член группы, какие проблемы решал – неприемлемо с точки зрения этики. Кроме только, групповые процессы должны обсуждаться в группе, а не за е пределами, т.к. разговоры о групповых процессах вне работы ведут к снятию напряжения, необходимого при групповой работе.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EFBB-E800-45D7-8D95-8CB74463450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На этом этапе особенно высок риск ухода в самокритику и негативную оценку. На вопрос «Что сейчас происходит?» сам собой может появиться ответ «Я ленюсь», или «Я опять не смог соблюсти все сроки», или «Я застрял и постоянно торможу». Если ловите себя на аналогичных ответах, спрашивайте себя: «На основании каких фактов я делаю такие суждения?», «Как конкретно проявляется моя лень?», «Какие конкретно сроки при каких обстоятельствах я не смог соблюсти?», «Какие факты свидетельствуют о том, что я застрял и торможу?», «Что значит постоянно»? Задача – не скатиться в суждения, критику и оправдания, а повысить осознанность и понимание текущей ситуации без эмоций, основываясь исключительно на фактах.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5F52B-D583-408D-9D21-F1F02494E049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594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этого этапа – не только в постановке цели, но и в повышении осознанности, для чего вы хотите её достичь и что вам это даст. Чем тщательнее вы проработаете этот этап, тем меньше вероятность испытать разочарование после достижения цели.</a:t>
            </a:r>
            <a:r>
              <a:rPr lang="ru-RU" dirty="0"/>
              <a:t/>
            </a:r>
            <a:br>
              <a:rPr lang="ru-RU" dirty="0"/>
            </a:br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Помните, что как бы конкретно и тщательно вы ни прописывали желаемый результат, детали могут меняться.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5F52B-D583-408D-9D21-F1F02494E049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56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На этом этапе пользуйтесь правилами, используемым при мозговом штурме:</a:t>
            </a:r>
            <a:r>
              <a:rPr lang="ru-RU" dirty="0"/>
              <a:t/>
            </a:r>
            <a:br>
              <a:rPr lang="ru-RU" dirty="0"/>
            </a:br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Максимальное количество идей без любых ограничений,</a:t>
            </a:r>
            <a:r>
              <a:rPr lang="ru-RU" dirty="0"/>
              <a:t/>
            </a:r>
            <a:br>
              <a:rPr lang="ru-RU" dirty="0"/>
            </a:br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Принимаются даже фантастические, абсурдные и нестандартные идеи,</a:t>
            </a:r>
            <a:r>
              <a:rPr lang="ru-RU" dirty="0"/>
              <a:t/>
            </a:r>
            <a:br>
              <a:rPr lang="ru-RU" dirty="0"/>
            </a:br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Идеи можно и нужно комбинировать и улучшать,</a:t>
            </a:r>
            <a:r>
              <a:rPr lang="ru-RU" dirty="0"/>
              <a:t/>
            </a:r>
            <a:br>
              <a:rPr lang="ru-RU" dirty="0"/>
            </a:br>
            <a:r>
              <a:rPr lang="ru-RU" b="0" i="1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Не должно быть никакой критики или оценивания предлагаемых идей.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5F52B-D583-408D-9D21-F1F02494E049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65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На этом этапе важно помочь ребенку определиться не просто с действием или шагом. Важно сформировать намерение, во что ребенок точно поверит. Вместо: «Я должен», «Мне нужно», используйте </a:t>
            </a:r>
            <a:r>
              <a:rPr lang="ru-RU" b="0" i="0" dirty="0" err="1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формулировкуи</a:t>
            </a:r>
            <a:r>
              <a:rPr lang="ru-RU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: «Я хочу, «Мне важно это сделать». Ведь за вашим решением стоит не что-то навязанное извне.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5F52B-D583-408D-9D21-F1F02494E049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77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19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29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8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93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08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16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3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4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2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93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B13285-5DD5-46EF-8C4E-CF504CE293FA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92ACA3F-CCE1-457E-B75B-AD02E604E74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71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4E947-8408-4530-BCA5-B4EDBFD858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Как предъявлять требования </a:t>
            </a:r>
            <a:br>
              <a:rPr lang="ru-RU" sz="6000" dirty="0"/>
            </a:br>
            <a:r>
              <a:rPr lang="ru-RU" sz="6000" dirty="0"/>
              <a:t>и помогать ребенку быть самостоятельным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466090-1147-4EED-8393-86F1CA216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0" y="4455621"/>
            <a:ext cx="10641376" cy="1143000"/>
          </a:xfrm>
        </p:spPr>
        <p:txBody>
          <a:bodyPr>
            <a:normAutofit fontScale="92500"/>
          </a:bodyPr>
          <a:lstStyle/>
          <a:p>
            <a:r>
              <a:rPr lang="ru-RU" dirty="0"/>
              <a:t>Репина </a:t>
            </a:r>
            <a:r>
              <a:rPr lang="ru-RU" dirty="0" err="1"/>
              <a:t>ольга</a:t>
            </a:r>
            <a:r>
              <a:rPr lang="ru-RU" dirty="0"/>
              <a:t> </a:t>
            </a:r>
            <a:r>
              <a:rPr lang="ru-RU" dirty="0" err="1"/>
              <a:t>константиновна</a:t>
            </a:r>
            <a:r>
              <a:rPr lang="ru-RU" dirty="0"/>
              <a:t>, </a:t>
            </a:r>
            <a:r>
              <a:rPr lang="ru-RU" dirty="0" err="1"/>
              <a:t>канд.психол</a:t>
            </a:r>
            <a:r>
              <a:rPr lang="ru-RU" dirty="0"/>
              <a:t>. наук</a:t>
            </a:r>
          </a:p>
          <a:p>
            <a:r>
              <a:rPr lang="ru-RU" dirty="0"/>
              <a:t>Директор центра компетенций </a:t>
            </a:r>
            <a:r>
              <a:rPr lang="ru-RU" dirty="0" err="1"/>
              <a:t>ано</a:t>
            </a:r>
            <a:r>
              <a:rPr lang="ru-RU" dirty="0"/>
              <a:t> </a:t>
            </a:r>
            <a:r>
              <a:rPr lang="ru-RU" dirty="0" err="1"/>
              <a:t>дпо</a:t>
            </a:r>
            <a:r>
              <a:rPr lang="ru-RU" dirty="0"/>
              <a:t> «академия менеджмента»</a:t>
            </a:r>
          </a:p>
        </p:txBody>
      </p:sp>
    </p:spTree>
    <p:extLst>
      <p:ext uri="{BB962C8B-B14F-4D97-AF65-F5344CB8AC3E}">
        <p14:creationId xmlns:p14="http://schemas.microsoft.com/office/powerpoint/2010/main" val="3096346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8BB2D2-F080-46CA-B6D6-66A73AF4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обычно взрослые предъявляют требования или выражают чувства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7E5687E-45AF-4F7D-B9B7-27E839EC0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21521"/>
              </p:ext>
            </p:extLst>
          </p:nvPr>
        </p:nvGraphicFramePr>
        <p:xfrm>
          <a:off x="0" y="1737359"/>
          <a:ext cx="12191999" cy="4638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8030">
                  <a:extLst>
                    <a:ext uri="{9D8B030D-6E8A-4147-A177-3AD203B41FA5}">
                      <a16:colId xmlns:a16="http://schemas.microsoft.com/office/drawing/2014/main" val="318284181"/>
                    </a:ext>
                  </a:extLst>
                </a:gridCol>
                <a:gridCol w="9053969">
                  <a:extLst>
                    <a:ext uri="{9D8B030D-6E8A-4147-A177-3AD203B41FA5}">
                      <a16:colId xmlns:a16="http://schemas.microsoft.com/office/drawing/2014/main" val="3636550396"/>
                    </a:ext>
                  </a:extLst>
                </a:gridCol>
              </a:tblGrid>
              <a:tr h="1125111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Обвиняем: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Ты не выучил уроки (не сделал презентацию/не выучил роль)! Сколько можно тебя просить по-хорошему.  Ты мне обещал, мы договаривались? Ты всех подводишь 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903880"/>
                  </a:ext>
                </a:extLst>
              </a:tr>
              <a:tr h="67339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Допрашиваем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Кто принес бомбочки в школу?</a:t>
                      </a:r>
                    </a:p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 </a:t>
                      </a:r>
                      <a:endParaRPr lang="ru-RU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000763"/>
                  </a:ext>
                </a:extLst>
              </a:tr>
              <a:tr h="543891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Угрожаем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Если ты завтра придешь без домашнего задания завтра, я выгоню тебя с урока</a:t>
                      </a:r>
                      <a:endParaRPr lang="ru-RU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615773"/>
                  </a:ext>
                </a:extLst>
              </a:tr>
              <a:tr h="673390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Приказываем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Немедленно выключи музыку! Немедленно сядь на место. Немедленно прекрати. </a:t>
                      </a:r>
                      <a:endParaRPr lang="ru-RU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558461"/>
                  </a:ext>
                </a:extLst>
              </a:tr>
              <a:tr h="1217281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Иронизируем,   выражаем сарказм</a:t>
                      </a:r>
                    </a:p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+mn-lt"/>
                        </a:rPr>
                        <a:t>Кто такой умный, что не подписал работу. Я что, догадаться должна?</a:t>
                      </a:r>
                      <a:endParaRPr lang="ru-RU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04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46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019C840-05FB-4767-9116-16B2544A8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А ЧТО, ЕСЛИ БЫ ДЕТИ ВЕЛИ СЕБЯ ТАК, КАК МЫ?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B1BA5B-AD71-42BD-8780-1A61537822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ВИДЕОРОЛИК</a:t>
            </a:r>
          </a:p>
        </p:txBody>
      </p:sp>
    </p:spTree>
    <p:extLst>
      <p:ext uri="{BB962C8B-B14F-4D97-AF65-F5344CB8AC3E}">
        <p14:creationId xmlns:p14="http://schemas.microsoft.com/office/powerpoint/2010/main" val="181734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E6C55C5-A60A-4AC7-A97F-77CEFCB2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ПОЧЕМУ ЭТО НЕ ЭФФЕКТИВНО?</a:t>
            </a:r>
            <a:endParaRPr lang="ru-RU" dirty="0">
              <a:latin typeface="+mn-lt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741DA84-9294-48EB-A7A4-1DC273178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845733"/>
            <a:ext cx="11529391" cy="4502057"/>
          </a:xfrm>
        </p:spPr>
        <p:txBody>
          <a:bodyPr>
            <a:noAutofit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Угрозы и приказы заставляют детей чувствовать себя беспомощными.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ответ они: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обижаются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защищают себя, ведут себя агрессивно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РАЗРУШАЕТ ДОВЕРИЕ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ВЗРОСЛЫМ И РЕБЕНКОМ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ПРИВОДИТ К НЕПОНИМАНИЮ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9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EE6C88A-A04C-4FCB-9A81-436376482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Эффективные приемы выражения чувств и предъявления требований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5FE898-924C-4F0F-B175-3F38F10BD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5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http://www.vashpsixolog.ru/images/a/kuvshin.jpg">
            <a:extLst>
              <a:ext uri="{FF2B5EF4-FFF2-40B4-BE49-F238E27FC236}">
                <a16:creationId xmlns:a16="http://schemas.microsoft.com/office/drawing/2014/main" id="{D6D400A8-5D64-4CD9-B7AA-1B6E6FDA6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1464" y="0"/>
            <a:ext cx="8489072" cy="6370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124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23CCE-8B49-42C2-B7C4-FDDC12D79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Технология Я-высказывания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1DC574B-CA21-41CE-B30C-D9E177438CC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96963" y="1846263"/>
            <a:ext cx="10058400" cy="4022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вижу:… (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безоценочное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сообщение)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чувствую … (сообщение о своих чувствах)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хочу… (сообщение о своих желаниях)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прошу … (высказывание ПРОСЬБЫ (могут отказать)</a:t>
            </a:r>
          </a:p>
        </p:txBody>
      </p:sp>
    </p:spTree>
    <p:extLst>
      <p:ext uri="{BB962C8B-B14F-4D97-AF65-F5344CB8AC3E}">
        <p14:creationId xmlns:p14="http://schemas.microsoft.com/office/powerpoint/2010/main" val="3699736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84C3CBD-8946-4AE2-95AB-EA41DC83C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98890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sz="6000" dirty="0"/>
              <a:t>Используйте Я-высказывание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356DBCB-4C28-43B7-AD6D-44EBAB975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988905"/>
            <a:ext cx="12192000" cy="2869096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ru-RU" sz="2800" dirty="0"/>
          </a:p>
          <a:p>
            <a:pPr algn="ctr"/>
            <a:r>
              <a:rPr lang="ru-RU" sz="4800" b="1" dirty="0">
                <a:solidFill>
                  <a:schemeClr val="bg1"/>
                </a:solidFill>
              </a:rPr>
              <a:t>Выражайте свои чувства </a:t>
            </a:r>
          </a:p>
          <a:p>
            <a:pPr algn="ctr"/>
            <a:r>
              <a:rPr lang="ru-RU" sz="4800" b="1" dirty="0">
                <a:solidFill>
                  <a:schemeClr val="bg1"/>
                </a:solidFill>
              </a:rPr>
              <a:t>без разрушения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44040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1A1E9-150E-4405-8778-2FF1DABE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Вместо обвинений </a:t>
            </a:r>
            <a:br>
              <a:rPr lang="ru-RU" dirty="0"/>
            </a:br>
            <a:r>
              <a:rPr lang="ru-RU" dirty="0"/>
              <a:t>Опишите, что и как Вы видите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9C534-DF13-4EBD-BEA1-127542673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1559"/>
            <a:ext cx="10515600" cy="173112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 я расскажу, как я это вижу…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работа не подписана…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Мальчики, вас слышно в нашем классе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…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FD305C-D7FC-4444-B237-54F0FE90E782}"/>
              </a:ext>
            </a:extLst>
          </p:cNvPr>
          <p:cNvSpPr txBox="1"/>
          <p:nvPr/>
        </p:nvSpPr>
        <p:spPr>
          <a:xfrm>
            <a:off x="728870" y="3429000"/>
            <a:ext cx="10624930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урок подряд нет домашнего задания… 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Начался урок, а я слышу музыку…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E31B4-B5CC-485B-B60A-E69CC298F8A6}"/>
              </a:ext>
            </a:extLst>
          </p:cNvPr>
          <p:cNvSpPr txBox="1"/>
          <p:nvPr/>
        </p:nvSpPr>
        <p:spPr>
          <a:xfrm>
            <a:off x="225287" y="4868580"/>
            <a:ext cx="11741426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ОСТОРОЖНО СО СЛОВАМИ: «ВСЕГДА», НИКОГДА, ЧАСТО, РЕДКО.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ЛУЧШЕ КОНКРЕТИЗИРОВАТЬ, Т.К. ОНИ ВЫЗЫВАЮТ ЗАЩИТНУЮ РЕАКЦИЮ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950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47B2C-9CDC-4AE2-A1DA-CE9A2EF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463675"/>
          </a:xfrm>
        </p:spPr>
        <p:txBody>
          <a:bodyPr>
            <a:normAutofit/>
          </a:bodyPr>
          <a:lstStyle/>
          <a:p>
            <a:r>
              <a:rPr lang="ru-RU" dirty="0"/>
              <a:t>Передавайте информацию.</a:t>
            </a:r>
            <a:br>
              <a:rPr lang="ru-RU" dirty="0"/>
            </a:br>
            <a:r>
              <a:rPr lang="ru-RU" dirty="0"/>
              <a:t>Напоминайте, используя только 1 слово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C44821-333B-4AA5-9211-70F0D7423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10515600" cy="1856731"/>
          </a:xfrm>
        </p:spPr>
        <p:txBody>
          <a:bodyPr>
            <a:normAutofit lnSpcReduction="10000"/>
          </a:bodyPr>
          <a:lstStyle/>
          <a:p>
            <a:pPr marL="457200" algn="just">
              <a:lnSpc>
                <a:spcPct val="15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Пишут на бумаге, а не на парте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Спортивную форму надо стирать после тренировки, чтобы она была чистая и не пахла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9EBA7-E4BD-416B-88CD-5AE3C753EE6A}"/>
              </a:ext>
            </a:extLst>
          </p:cNvPr>
          <p:cNvSpPr txBox="1"/>
          <p:nvPr/>
        </p:nvSpPr>
        <p:spPr>
          <a:xfrm>
            <a:off x="1086678" y="3685530"/>
            <a:ext cx="102671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«Мусор бросают в урну»</a:t>
            </a:r>
          </a:p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В дальнейшем: «Мусор»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На парте не рисуют. Рисовать можно на листочке</a:t>
            </a:r>
          </a:p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В дальнейшем: «На листочке»</a:t>
            </a:r>
          </a:p>
        </p:txBody>
      </p:sp>
    </p:spTree>
    <p:extLst>
      <p:ext uri="{BB962C8B-B14F-4D97-AF65-F5344CB8AC3E}">
        <p14:creationId xmlns:p14="http://schemas.microsoft.com/office/powerpoint/2010/main" val="665950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593C7C-FFEB-4053-9769-2C1E65A1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Опишите, что Вы чувствуете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624A07-C5FD-43AC-A281-6D655EFD7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7360"/>
            <a:ext cx="10876722" cy="443960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 обижает, когда то, что я готовлю выкидывается в мусор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неприятно слышать, что мои ученики не слушались другого учителя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страшно смотреть на то, как высоко залезают дети</a:t>
            </a:r>
          </a:p>
          <a:p>
            <a:pPr marL="0" indent="0">
              <a:lnSpc>
                <a:spcPct val="150000"/>
              </a:lnSpc>
              <a:buNone/>
            </a:pPr>
            <a:endParaRPr lang="ru-RU" sz="3200" dirty="0"/>
          </a:p>
          <a:p>
            <a:pPr>
              <a:lnSpc>
                <a:spcPct val="150000"/>
              </a:lnSpc>
            </a:pPr>
            <a:r>
              <a:rPr lang="ru-RU" sz="3200" dirty="0"/>
              <a:t>Мне не нравится, когда меня перебивают во время важного разговора</a:t>
            </a:r>
          </a:p>
        </p:txBody>
      </p:sp>
    </p:spTree>
    <p:extLst>
      <p:ext uri="{BB962C8B-B14F-4D97-AF65-F5344CB8AC3E}">
        <p14:creationId xmlns:p14="http://schemas.microsoft.com/office/powerpoint/2010/main" val="3621257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09EA06-175A-4959-9FC7-D3C958FFB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157" y="2964415"/>
            <a:ext cx="11332029" cy="3790346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10000" b="1" dirty="0"/>
              <a:t>ПРОЕКТ </a:t>
            </a:r>
          </a:p>
          <a:p>
            <a:pPr algn="ctr"/>
            <a:r>
              <a:rPr lang="ru-RU" sz="10000" b="1" dirty="0"/>
              <a:t>«ОСОЗНАННОЕ РОДИТЕЛЬСТВО»</a:t>
            </a:r>
          </a:p>
          <a:p>
            <a:endParaRPr lang="ru-RU" sz="6000" b="1" dirty="0"/>
          </a:p>
          <a:p>
            <a:pPr algn="ctr"/>
            <a:r>
              <a:rPr lang="ru-RU" sz="6000" b="1" dirty="0"/>
              <a:t> ТЕМА: </a:t>
            </a:r>
            <a:r>
              <a:rPr lang="ru-RU" sz="6600" dirty="0"/>
              <a:t>Как предъявлять требования </a:t>
            </a:r>
            <a:br>
              <a:rPr lang="ru-RU" sz="6600" dirty="0"/>
            </a:br>
            <a:r>
              <a:rPr lang="ru-RU" sz="6600" dirty="0"/>
              <a:t>и помогать ребенку быть самостоятельным</a:t>
            </a:r>
            <a:endParaRPr lang="ru-RU" sz="6100" b="1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B3B8F5-844B-4A7F-A245-F88F724B64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868362"/>
            <a:ext cx="1971368" cy="2096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4A77F9-A225-4847-B2C1-FA57AF1CFA3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3" y="868362"/>
            <a:ext cx="3887803" cy="2096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266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152" y="404358"/>
            <a:ext cx="11429048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lt1"/>
                </a:solidFill>
              </a:rPr>
              <a:t>СЛОВА, ОБОЗНАЧАЮЩИЕ  НЕГАТИВНЫЕ ЧУВСТВА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93700" y="1269987"/>
          <a:ext cx="11353799" cy="5080889"/>
        </p:xfrm>
        <a:graphic>
          <a:graphicData uri="http://schemas.openxmlformats.org/drawingml/2006/table">
            <a:tbl>
              <a:tblPr/>
              <a:tblGrid>
                <a:gridCol w="335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7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9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ГРУСТНЫЙ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ОЗЛОБЛЕННЫЙ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БЕЗРАЗЛИЧНЫЙ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ЗАДЕТЫЙ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ОШЕЛОМЛЕННЫЙ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БЕСПОКОЙНЫЙ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ЗЛОЙ</a:t>
                      </a:r>
                      <a:r>
                        <a:rPr lang="ru-RU" sz="2800" baseline="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ПАНИКУЮЩИЙ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БЕСПОМОЩНЫЙ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ИЗНУРЕННЫЙ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ПОНУРЫЙ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ru-RU" sz="2800" baseline="0" dirty="0">
                          <a:latin typeface="Calibri"/>
                          <a:ea typeface="Calibri"/>
                          <a:cs typeface="Times New Roman"/>
                        </a:rPr>
                        <a:t> ЗАМЕШАТЕЛЬСТВЕ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ИЗМОТАННЫЙ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ПОТЕРЯННЫЙ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СТРАХЕ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НАПУГАННЫЙ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РАВНОДУШНЫЙ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УЖАСЕ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НАСТОРОЖЕННЫЙ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РАЗОЧАРОВАННЫЙ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ЯРОСТИ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НЕДРУЖЕЛЮБНЫЙ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СМУЩЕННЫЙ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ВЗВОЛНОВАННЫЙ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НЕУДОВЛЕТВОРЕННЫЙ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СКЕПТИЧНЫЙ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ВИНОВАТЫЙ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ОБЕСПОКОЕННЫЙ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ТОСКУЮЩИЙ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ВОЗМУЩЕННЫЙ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ОБЕСКУРАЖЕННЫЙ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УЯЗВЛЕННЫЙ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152" y="404358"/>
            <a:ext cx="11429048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>
                <a:solidFill>
                  <a:schemeClr val="lt1"/>
                </a:solidFill>
              </a:rPr>
              <a:t>СЛОВА, ОБОЗНАЧАЮЩИЕ ПОЗИТИВНЫЕ ЧУВСТВА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93700" y="1269987"/>
          <a:ext cx="11353799" cy="5080889"/>
        </p:xfrm>
        <a:graphic>
          <a:graphicData uri="http://schemas.openxmlformats.org/drawingml/2006/table">
            <a:tbl>
              <a:tblPr/>
              <a:tblGrid>
                <a:gridCol w="335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7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9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Безмятежный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Жизнерадостный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Расслабленный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Бодрый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Зачарованный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Свободный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Вдохновленный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Изумленный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Сияющий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Веселый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Интересующийся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Собранный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Вовлеченный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Любящий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Спокойный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Возбужденный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Миролюбивый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Счастливый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В предвкушении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Обрадованный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Тронутый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Гордый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Оживленный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Уверенный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Добродушный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Открытый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Увлеченный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Доверяющий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Радостный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Удовлетворенный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Calibri"/>
                          <a:ea typeface="Calibri"/>
                          <a:cs typeface="Times New Roman"/>
                        </a:rPr>
                        <a:t>Довольный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Решительный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Calibri"/>
                          <a:ea typeface="Calibri"/>
                          <a:cs typeface="Times New Roman"/>
                        </a:rPr>
                        <a:t>умиротворенный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1A1E9-150E-4405-8778-2FF1DABE9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60802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ru-RU" dirty="0"/>
              <a:t>Точно сформулируйте Ваши потребности, скажите, почему это важно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9C534-DF13-4EBD-BEA1-127542673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1559"/>
            <a:ext cx="10515600" cy="118343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хочу, чтобы музыка была выключена так как мне нужно сосредоточиться на теме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FD305C-D7FC-4444-B237-54F0FE90E782}"/>
              </a:ext>
            </a:extLst>
          </p:cNvPr>
          <p:cNvSpPr txBox="1"/>
          <p:nvPr/>
        </p:nvSpPr>
        <p:spPr>
          <a:xfrm>
            <a:off x="728870" y="3092381"/>
            <a:ext cx="106249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хочу, чтобы домашние задания были выполнены, т.к. мне важно понять, чему я смогла научить, а над чем еще нужно работать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024F9-5009-4179-B36D-353C1954A2A9}"/>
              </a:ext>
            </a:extLst>
          </p:cNvPr>
          <p:cNvSpPr txBox="1"/>
          <p:nvPr/>
        </p:nvSpPr>
        <p:spPr>
          <a:xfrm>
            <a:off x="728870" y="4574766"/>
            <a:ext cx="106249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хочу, чтобы вещи были убраны в портфели, т.к. порядок помогает мне настроиться на работу. 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166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1A1E9-150E-4405-8778-2FF1DABE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Точно опишите Ваши ожидания от поведения человека,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9C534-DF13-4EBD-BEA1-127542673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0923"/>
            <a:ext cx="10515600" cy="118343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 делать так?» запрет не ясен мне.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что-то делать НЕ?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E4642E-27F0-4556-A545-CCD2D2A3C440}"/>
              </a:ext>
            </a:extLst>
          </p:cNvPr>
          <p:cNvSpPr txBox="1"/>
          <p:nvPr/>
        </p:nvSpPr>
        <p:spPr>
          <a:xfrm>
            <a:off x="1097280" y="1838570"/>
            <a:ext cx="1005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ИСПОЛЬЗУЙТЕ УТВЕРДИТЕЛЬНЫЕ ВЫСКАЗЫВАНИЯ</a:t>
            </a:r>
          </a:p>
        </p:txBody>
      </p:sp>
    </p:spTree>
    <p:extLst>
      <p:ext uri="{BB962C8B-B14F-4D97-AF65-F5344CB8AC3E}">
        <p14:creationId xmlns:p14="http://schemas.microsoft.com/office/powerpoint/2010/main" val="986611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1A1E9-150E-4405-8778-2FF1DABE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Точно опишите Ваши ожидания от поведения человека,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9C534-DF13-4EBD-BEA1-127542673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0923"/>
            <a:ext cx="10515600" cy="118343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прошу выключить музыку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024F9-5009-4179-B36D-353C1954A2A9}"/>
              </a:ext>
            </a:extLst>
          </p:cNvPr>
          <p:cNvSpPr txBox="1"/>
          <p:nvPr/>
        </p:nvSpPr>
        <p:spPr>
          <a:xfrm>
            <a:off x="728870" y="3429000"/>
            <a:ext cx="10624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прошу убрать свои вещи в портфель или в шкафчик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CC2873-99C8-4473-86C8-4DF1C9FFB849}"/>
              </a:ext>
            </a:extLst>
          </p:cNvPr>
          <p:cNvSpPr txBox="1"/>
          <p:nvPr/>
        </p:nvSpPr>
        <p:spPr>
          <a:xfrm>
            <a:off x="728870" y="4089212"/>
            <a:ext cx="10624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прошу приходить на урок вовремя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02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414C1-1127-48E1-B91B-93C0045A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ДОПОЛНИТЕЛЬНЫЕ ПРИЕМЫ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843015-96BA-4923-9E21-AE385D666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261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5B1C39E-4A35-48FD-B168-A16C1EE5C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Превратить в игру или соревнование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8A3A9DD-94EE-452F-844A-2708248B8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1496"/>
            <a:ext cx="10256520" cy="3256523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Руслан, 7 лет.</a:t>
            </a:r>
          </a:p>
          <a:p>
            <a:r>
              <a:rPr lang="ru-RU" sz="2000" dirty="0"/>
              <a:t>Я: Руслан нам надо убрать игрушки. Ты сам сможешь или тебе нужна помощь?</a:t>
            </a:r>
          </a:p>
          <a:p>
            <a:r>
              <a:rPr lang="ru-RU" sz="2000" dirty="0"/>
              <a:t>Руслан: нужна помощь.</a:t>
            </a:r>
          </a:p>
          <a:p>
            <a:r>
              <a:rPr lang="ru-RU" sz="2000" dirty="0"/>
              <a:t>(Я начинаю помогать, он вяло кидает по одной игрушке в коробку)</a:t>
            </a:r>
          </a:p>
          <a:p>
            <a:r>
              <a:rPr lang="ru-RU" sz="2000" dirty="0"/>
              <a:t>Я: интересно, кто из нас продуктивнее?</a:t>
            </a:r>
          </a:p>
          <a:p>
            <a:r>
              <a:rPr lang="ru-RU" sz="2000" dirty="0"/>
              <a:t>Руслан: а что такое продуктивнее?</a:t>
            </a:r>
          </a:p>
          <a:p>
            <a:r>
              <a:rPr lang="ru-RU" sz="2000" dirty="0"/>
              <a:t>Я: кто больше сделает</a:t>
            </a:r>
          </a:p>
          <a:p>
            <a:r>
              <a:rPr lang="ru-RU" sz="2000" dirty="0"/>
              <a:t>Руслан начинает быстро-быстро собирать все игрушки со словами: «Я, Я, Я больше!»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9FBBBF39-3922-4819-9887-D5BACB402D44}"/>
              </a:ext>
            </a:extLst>
          </p:cNvPr>
          <p:cNvSpPr txBox="1">
            <a:spLocks/>
          </p:cNvSpPr>
          <p:nvPr/>
        </p:nvSpPr>
        <p:spPr>
          <a:xfrm>
            <a:off x="838200" y="5128019"/>
            <a:ext cx="10929730" cy="14847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представим, что мы ученые…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Давай, кто быстрее выучить это татарское стихотворение…</a:t>
            </a:r>
          </a:p>
        </p:txBody>
      </p:sp>
    </p:spTree>
    <p:extLst>
      <p:ext uri="{BB962C8B-B14F-4D97-AF65-F5344CB8AC3E}">
        <p14:creationId xmlns:p14="http://schemas.microsoft.com/office/powerpoint/2010/main" val="4283670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1E262A9-A66B-4CF8-9C2F-7D49AE75B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Предложите выбор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6CF7062-6A4E-4CA5-9C97-4EAAD6BD7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8944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Начать писать сочинение нелегко. Ты хочешь еще подумать или обсудишь идеи со мной?</a:t>
            </a: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8FD4C1A0-5897-4643-BFCC-2BF3167457A7}"/>
              </a:ext>
            </a:extLst>
          </p:cNvPr>
          <p:cNvSpPr txBox="1">
            <a:spLocks/>
          </p:cNvSpPr>
          <p:nvPr/>
        </p:nvSpPr>
        <p:spPr>
          <a:xfrm>
            <a:off x="838200" y="2913435"/>
            <a:ext cx="10515600" cy="1031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Похоже с этим фартуком у тебя не очень получается. Может тебе взять другую выкройку или другую ткань?</a:t>
            </a:r>
          </a:p>
        </p:txBody>
      </p:sp>
      <p:sp>
        <p:nvSpPr>
          <p:cNvPr id="8" name="Объект 4">
            <a:extLst>
              <a:ext uri="{FF2B5EF4-FFF2-40B4-BE49-F238E27FC236}">
                <a16:creationId xmlns:a16="http://schemas.microsoft.com/office/drawing/2014/main" id="{85E790DA-CC52-4A15-B588-1266191F6896}"/>
              </a:ext>
            </a:extLst>
          </p:cNvPr>
          <p:cNvSpPr txBox="1">
            <a:spLocks/>
          </p:cNvSpPr>
          <p:nvPr/>
        </p:nvSpPr>
        <p:spPr>
          <a:xfrm>
            <a:off x="0" y="6321287"/>
            <a:ext cx="12192000" cy="536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solidFill>
                  <a:schemeClr val="bg1"/>
                </a:solidFill>
              </a:rPr>
              <a:t>ВАЖНО: Оба варианта должны быть одинаково приемлемы!!!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26DA23-67F1-4B2B-AA00-1AAE7A0A0D36}"/>
              </a:ext>
            </a:extLst>
          </p:cNvPr>
          <p:cNvSpPr txBox="1"/>
          <p:nvPr/>
        </p:nvSpPr>
        <p:spPr>
          <a:xfrm>
            <a:off x="424069" y="4142936"/>
            <a:ext cx="110655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формы можно сидеть на скамейке запасных или пойти делать домашнее задание / читать реферат / наводить порядок  среди спортивного инвентаря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441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C0B3F9-D13F-4D07-A49A-A4DA8B7F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Возложите ответственность на ребенка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534A078-7490-4054-AFF4-2A5528509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273"/>
            <a:ext cx="10515600" cy="2405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Поставь, пожалуйста на своем телефоне таймер, который тебе напомнит, когда надо закончить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1961900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A3CAE5-0F55-4840-929B-646695D3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НАПИШИТЕ ЗАПИСКУ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8A40C-AF08-4A18-8887-1BAB63301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2301"/>
          </a:xfrm>
        </p:spPr>
        <p:txBody>
          <a:bodyPr/>
          <a:lstStyle/>
          <a:p>
            <a:pPr marL="228600" algn="just">
              <a:spcAft>
                <a:spcPts val="8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Наташа, мне нужна твоя помощь. Ирина пришла в наш класс недавно и столкнулась с оскорблениями одноклассников. Наверное, ей нелегко учиться. Я отлично знаю о твоих лидерских качествах. Я думаю, если ты объяснишь друзьям, что внешние качества человека не определяют его достоинств, обидные шутки прекратятся. Знаю, что это нелегкая просьба, но уверена, ты найдешь способ, как сделать обучение Ирины в нашем классе комфортным.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41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083B3-0A53-4DE2-894C-09FEBB13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6B355-73A6-4732-998E-5781EFB7F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9482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ГРУППАХ</a:t>
            </a:r>
          </a:p>
          <a:p>
            <a:pPr algn="ctr">
              <a:lnSpc>
                <a:spcPct val="150000"/>
              </a:lnSpc>
            </a:pP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НАПИШИТЕ СИТУАЦИИ, </a:t>
            </a:r>
          </a:p>
          <a:p>
            <a:pPr algn="ctr"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КОТОРЫХ ВАМ ПРИХОДИТСЯ ПРЕДЪЯВЛЯТЬ ТРЕБОВАНИЯ </a:t>
            </a:r>
            <a:r>
              <a:rPr lang="ru-RU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(НАЧАТЬ ДЕЛАТЬ… ПРЕКРАТИТЬ ДЕЛАТЬ)</a:t>
            </a:r>
            <a:endParaRPr lang="ru-RU" sz="2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539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5C808-29BC-4594-88EE-4B47A2F06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КАК ДОБИВАТЬСЯ СВОЕГО?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B511D1-6ACD-4B87-9FC4-EC3D436F4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3600" dirty="0"/>
              <a:t>1</a:t>
            </a:r>
            <a:r>
              <a:rPr lang="ru-RU" dirty="0"/>
              <a:t>. </a:t>
            </a:r>
            <a:r>
              <a:rPr lang="ru-RU" sz="3600" dirty="0"/>
              <a:t>Не отвлекаемся при предъявлении требования, помним свою цель («Не рычите на собаку»)</a:t>
            </a:r>
          </a:p>
          <a:p>
            <a:pPr>
              <a:lnSpc>
                <a:spcPct val="150000"/>
              </a:lnSpc>
            </a:pPr>
            <a:r>
              <a:rPr lang="ru-RU" sz="3600" dirty="0"/>
              <a:t>2. Помним про ситуацию и находим время для ее обсуждения (договор)</a:t>
            </a:r>
          </a:p>
          <a:p>
            <a:pPr>
              <a:lnSpc>
                <a:spcPct val="150000"/>
              </a:lnSpc>
            </a:pPr>
            <a:r>
              <a:rPr lang="ru-RU" sz="3600" dirty="0"/>
              <a:t>3. Источник силы и энергии</a:t>
            </a:r>
          </a:p>
        </p:txBody>
      </p:sp>
    </p:spTree>
    <p:extLst>
      <p:ext uri="{BB962C8B-B14F-4D97-AF65-F5344CB8AC3E}">
        <p14:creationId xmlns:p14="http://schemas.microsoft.com/office/powerpoint/2010/main" val="470862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B9CEBF0-3278-42A4-B8C2-58DD727F6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758952"/>
            <a:ext cx="10246581" cy="3566160"/>
          </a:xfrm>
        </p:spPr>
        <p:txBody>
          <a:bodyPr>
            <a:normAutofit/>
          </a:bodyPr>
          <a:lstStyle/>
          <a:p>
            <a:r>
              <a:rPr lang="ru-RU" sz="6000" dirty="0">
                <a:effectLst/>
                <a:ea typeface="Calibri" panose="020F0502020204030204" pitchFamily="34" charset="0"/>
              </a:rPr>
              <a:t>Наказывать или не наказывать?</a:t>
            </a:r>
            <a:br>
              <a:rPr lang="ru-RU" sz="6000" dirty="0">
                <a:effectLst/>
                <a:ea typeface="Calibri" panose="020F0502020204030204" pitchFamily="34" charset="0"/>
              </a:rPr>
            </a:br>
            <a:endParaRPr lang="ru-RU" sz="60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D1BFC9-D437-4179-8C97-14961EB0D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Альтернативы наказанию</a:t>
            </a:r>
          </a:p>
        </p:txBody>
      </p:sp>
    </p:spTree>
    <p:extLst>
      <p:ext uri="{BB962C8B-B14F-4D97-AF65-F5344CB8AC3E}">
        <p14:creationId xmlns:p14="http://schemas.microsoft.com/office/powerpoint/2010/main" val="1589089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4D71EFF-EA8A-4176-A44B-2092B1221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44556"/>
            <a:ext cx="10058400" cy="1351722"/>
          </a:xfrm>
        </p:spPr>
        <p:txBody>
          <a:bodyPr>
            <a:noAutofit/>
          </a:bodyPr>
          <a:lstStyle/>
          <a:p>
            <a:r>
              <a:rPr lang="ru-RU" dirty="0">
                <a:effectLst/>
                <a:ea typeface="Calibri" panose="020F0502020204030204" pitchFamily="34" charset="0"/>
              </a:rPr>
              <a:t>Ребенок не выполняет требования. </a:t>
            </a:r>
            <a:br>
              <a:rPr lang="ru-RU" dirty="0">
                <a:effectLst/>
                <a:ea typeface="Calibri" panose="020F0502020204030204" pitchFamily="34" charset="0"/>
              </a:rPr>
            </a:br>
            <a:r>
              <a:rPr lang="ru-RU" dirty="0">
                <a:effectLst/>
                <a:ea typeface="Calibri" panose="020F0502020204030204" pitchFamily="34" charset="0"/>
              </a:rPr>
              <a:t>Наказывать или не наказывать?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A4F177A-CD7D-4464-BC41-27282B2F4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743200"/>
            <a:ext cx="10058400" cy="2703443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Черт побери! Я не могу решить этот пример!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Я много раз говорила, чтобы ты не сквернословил. Все, идешь к директору. 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160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999B37-8496-4A1B-A077-AEF618277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Мнение нейрофизиолога о наказании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95F919-0243-4BC0-8438-07E91585F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Юрий Александров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Новое поведение не избавляет от предыдущего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Наказание тормозит нежелательное поведение, но не формирует нового</a:t>
            </a:r>
          </a:p>
        </p:txBody>
      </p:sp>
    </p:spTree>
    <p:extLst>
      <p:ext uri="{BB962C8B-B14F-4D97-AF65-F5344CB8AC3E}">
        <p14:creationId xmlns:p14="http://schemas.microsoft.com/office/powerpoint/2010/main" val="2909579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8E6AA-CBBC-428A-8D88-E83B7CB32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Указать способ правильного поведения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9BA1B6-9987-4C79-AADA-C062CD9D2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понимаю, что ты расстроен, но было бы лучше, если бы ты сказал о своих чувствах без сквернословия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704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9FCFA-48E3-4D11-99A6-FEA654C6B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ВЫСКАЗАТЬ СВОЕ НЕОДОБРЕНИЕ БЕЗ ЛИЧНЫХ ВЫПАДОВ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285BE3-1737-434D-80F7-21F2F8570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Мне не нравятся такие слова 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156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796ED-A484-4443-9655-536F4BA13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Формулируйте ожидания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5311EA88-2D6D-489E-AB04-C1A5AFE65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87270"/>
            <a:ext cx="10058400" cy="18704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Уверена, ты найдешь способ показать мне, насколько рассержен без таких слов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340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034A7-135A-4113-8C9B-8B097B78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Объясните, как ребенок может исправить ситуацию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622334-BEC5-452F-8076-B11006714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algn="just"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Мне хотелось бы, чтобы ты составил список слов, которые можно было бы использовать вместо тех, что ты произнес. Если нужна помощь, возьми словарь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10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034A7-135A-4113-8C9B-8B097B78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48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редложите выбор (реальный)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622334-BEC5-452F-8076-B11006714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algn="just"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 можешь пользоваться этими словами мысленно, не произнося вслух, или выбирать такие слова, которые никого не оскорбляют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42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80009-45B8-41CA-A502-6D766D322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Действуйте, но не оскорбляйте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345469-AFE7-48DB-A773-147ACB054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Я лишаю тебя слова, пока ты не научишься применять приемлемые слова. 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Я забираю у тебя роль. Я не могу допустить, чтобы из-за невыученной роли сорвался спектакль. </a:t>
            </a:r>
          </a:p>
        </p:txBody>
      </p:sp>
    </p:spTree>
    <p:extLst>
      <p:ext uri="{BB962C8B-B14F-4D97-AF65-F5344CB8AC3E}">
        <p14:creationId xmlns:p14="http://schemas.microsoft.com/office/powerpoint/2010/main" val="197316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7E0F9D-6CD3-4D85-B82E-2353B2669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КАК ОБЫЧНО МЫ ПРЕДЪЯВЛЯЕМ ТРЕБОВАНИЯ ИЛИ ВЫРАЖАЕМ ЧУВСТВА?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659E28-A6F7-4C42-B266-A8319072C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354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034A7-135A-4113-8C9B-8B097B78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Показать последствия его поведения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622334-BEC5-452F-8076-B11006714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algn="just"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я слышу такие слова, у меня пропадает всякое желание помогать решать примеры или делать что-то еще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119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622334-BEC5-452F-8076-B1100671422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22784" y="1846263"/>
            <a:ext cx="8719930" cy="402272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ФРАГМЕНТ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ФИЛЬМА «НОГДАУН»</a:t>
            </a: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разбор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466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BA02714-751A-47C3-837E-5E950DDB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Помогаем ребенку в трудной ситуации, поддерживая его самостоятельность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8B456E5-AE6B-4884-AF85-32ECFD1B6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Если ребенок не говорит «взахлеб»</a:t>
            </a:r>
          </a:p>
        </p:txBody>
      </p:sp>
    </p:spTree>
    <p:extLst>
      <p:ext uri="{BB962C8B-B14F-4D97-AF65-F5344CB8AC3E}">
        <p14:creationId xmlns:p14="http://schemas.microsoft.com/office/powerpoint/2010/main" val="3447852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0AA9A38-9439-484A-A47F-DDBD66157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E95781E-5221-4304-A30A-45E9927C4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1. Ребенок обращается с проблемой, что с ему не с кем дружить в классе</a:t>
            </a:r>
          </a:p>
          <a:p>
            <a:endParaRPr lang="ru-RU" sz="3200" dirty="0"/>
          </a:p>
          <a:p>
            <a:r>
              <a:rPr lang="ru-RU" sz="3200" dirty="0"/>
              <a:t>2. Ребенок обращается с проблемой, что учитель к нему придирается </a:t>
            </a:r>
          </a:p>
        </p:txBody>
      </p:sp>
    </p:spTree>
    <p:extLst>
      <p:ext uri="{BB962C8B-B14F-4D97-AF65-F5344CB8AC3E}">
        <p14:creationId xmlns:p14="http://schemas.microsoft.com/office/powerpoint/2010/main" val="3723454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3E4E-1CBD-46F9-8637-CE6471D8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29" y="286603"/>
            <a:ext cx="10682151" cy="145075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КАК ПОМОЧЬ НАЙТИ РЕШЕНИЕ? </a:t>
            </a:r>
            <a:br>
              <a:rPr lang="ru-RU" dirty="0"/>
            </a:br>
            <a:r>
              <a:rPr lang="ru-RU" dirty="0"/>
              <a:t>(Модель </a:t>
            </a:r>
            <a:r>
              <a:rPr lang="en-US" dirty="0"/>
              <a:t>GROW </a:t>
            </a:r>
            <a:r>
              <a:rPr lang="ru-RU" dirty="0"/>
              <a:t>или РОСТ)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905AA-64D5-48F8-AD74-E457B49E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0662"/>
            <a:ext cx="10058400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/>
              <a:t>СЛУШАТЬ, ЧТОБЫ ПОНЯТЬ ЧУВСТВА, ПЕРЕЖИВАНИЯ, СИТУАЦИЮ</a:t>
            </a:r>
          </a:p>
          <a:p>
            <a:pPr marL="457200" indent="-457200">
              <a:buAutoNum type="arabicPeriod"/>
            </a:pPr>
            <a:endParaRPr lang="ru-RU" sz="2800" dirty="0"/>
          </a:p>
          <a:p>
            <a:pPr marL="514350" indent="-514350">
              <a:buAutoNum type="arabicPeriod" startAt="2"/>
            </a:pPr>
            <a:r>
              <a:rPr lang="ru-RU" sz="2800" dirty="0"/>
              <a:t>ЗАДАТЬ ВОПРОСЫ, ЧТОБЫ ПОМОЧЬ РЕБЕНКУ НАЙТИ </a:t>
            </a:r>
          </a:p>
          <a:p>
            <a:pPr marL="0" indent="0">
              <a:buNone/>
            </a:pPr>
            <a:r>
              <a:rPr lang="ru-RU" sz="2800" dirty="0"/>
              <a:t>      САМОСТОЯТЕЛЬНОЕ РЕШЕНИЕ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ru-RU" sz="2800" dirty="0"/>
              <a:t>  ПОДДЕРЖАТЬ ТАК, ЧТОБЫ ВДОХНОВИТЬ К ДЕЙСТВИЮ</a:t>
            </a:r>
          </a:p>
        </p:txBody>
      </p:sp>
    </p:spTree>
    <p:extLst>
      <p:ext uri="{BB962C8B-B14F-4D97-AF65-F5344CB8AC3E}">
        <p14:creationId xmlns:p14="http://schemas.microsoft.com/office/powerpoint/2010/main" val="1229799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3E4E-1CBD-46F9-8637-CE6471D8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СЛУШАТЬ,</a:t>
            </a:r>
            <a:br>
              <a:rPr lang="ru-RU" dirty="0"/>
            </a:br>
            <a:r>
              <a:rPr lang="ru-RU" dirty="0"/>
              <a:t>ЧТОБЫ ПОНЯТЬ ЧУВСТВА, СИТУАЦИЮ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905AA-64D5-48F8-AD74-E457B49E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845733"/>
            <a:ext cx="11502886" cy="44888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сейчас происходит?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тебя больше всего волнует?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По десятибалльной шкале, если 10 – это идеальная ситуация, на каком балле ты находишься сейчас?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на каком балле ты хотел бы находиться?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ты чувствуешь при этом?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 то, что сейчас происходит, влияет на другие сферы твоей жизни?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Кто еще вовлечен в ситуацию?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ты уже успел сделать и делаешь для решения этого вопроса?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Какие ресурсы есть?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96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Какие факторы повлияли на твое решение?</a:t>
            </a: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говоришь, что…(Что происходит? Какие признаки говорят тебе об этом?)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видишь, что… (Что получается?)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чувствуешь…(Как ты себя сейчас чувствуешь?)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Тебе важно… (Что тебе важно?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                          На что обратить внимание в этой ситуации?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 ты хочешь, чтобы складывалась ситуация?)</a:t>
            </a:r>
          </a:p>
        </p:txBody>
      </p:sp>
    </p:spTree>
    <p:extLst>
      <p:ext uri="{BB962C8B-B14F-4D97-AF65-F5344CB8AC3E}">
        <p14:creationId xmlns:p14="http://schemas.microsoft.com/office/powerpoint/2010/main" val="36789898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3E4E-1CBD-46F9-8637-CE6471D8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86603"/>
            <a:ext cx="11502886" cy="1559130"/>
          </a:xfrm>
        </p:spPr>
        <p:txBody>
          <a:bodyPr>
            <a:normAutofit fontScale="90000"/>
          </a:bodyPr>
          <a:lstStyle/>
          <a:p>
            <a:r>
              <a:rPr lang="ru-RU" dirty="0"/>
              <a:t>СЛУШАТЬ,</a:t>
            </a:r>
            <a:br>
              <a:rPr lang="ru-RU" dirty="0"/>
            </a:br>
            <a:r>
              <a:rPr lang="ru-RU" dirty="0"/>
              <a:t>ЧТОБЫ ПОНЯТЬ ЖЕЛАНИЯ И ОПРЕДЕЛИТЬ 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905AA-64D5-48F8-AD74-E457B49E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845733"/>
            <a:ext cx="11502886" cy="44888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Чего ты хочешь?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Какой результат будет для тебя наилучшим?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 ты поймешь, что это именно тот результат, к которому ты шёл?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По каким критериям будешь оценивать успешность достижения результата?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важно для тебя в достижении этой цели?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 достижение цели повлияет на все сферы твоей жизни?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произойдет, когда ты достигнешь результата?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скажут тебе окружающие люди?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8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ты получишь из того, чего у тебя нет сейчас?</a:t>
            </a: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говоришь, что…(Что происходит? Какие признаки говорят тебе об этом?)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видишь, что… (Что получается?)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Ты чувствуешь…(Как ты себя сейчас чувствуешь?)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Тебе важно… (Что тебе важно?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                          На что обратить внимание в этой ситуации?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 ты хочешь, чтобы складывалась ситуация?)</a:t>
            </a:r>
          </a:p>
        </p:txBody>
      </p:sp>
    </p:spTree>
    <p:extLst>
      <p:ext uri="{BB962C8B-B14F-4D97-AF65-F5344CB8AC3E}">
        <p14:creationId xmlns:p14="http://schemas.microsoft.com/office/powerpoint/2010/main" val="2054314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3E4E-1CBD-46F9-8637-CE6471D8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ru-RU" dirty="0"/>
              <a:t>ЗАДАТЬ ВОПРОСЫ, ЧТОБЫ ПОМОЧЬ</a:t>
            </a:r>
            <a:br>
              <a:rPr lang="ru-RU" dirty="0"/>
            </a:br>
            <a:r>
              <a:rPr lang="ru-RU" dirty="0"/>
              <a:t>НАЙТИ РЕШЕНИЕ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905AA-64D5-48F8-AD74-E457B49E5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94114"/>
            <a:ext cx="10058400" cy="4457700"/>
          </a:xfrm>
        </p:spPr>
        <p:txBody>
          <a:bodyPr>
            <a:normAutofit fontScale="7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Что можно сделать для изменения ситуации?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Какие есть варианты?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какие есть альтернативы?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еще? А еще? А еще?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если бы что-то еще могло быть как вариант, что бы это было?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что, если бы у тебя были все ресурсы для решения вопроса, что бы ты сделал?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Кто мог бы помочь тебе в решении этого вопроса?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Где бы ты мог найти информацию?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А что бы ты посоветовал сделать другому на своем месте?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222222"/>
                </a:solidFill>
                <a:effectLst/>
                <a:latin typeface="Verdana" panose="020B0604030504040204" pitchFamily="34" charset="0"/>
              </a:rPr>
              <a:t>Какие из выбранных вариантов тебе больше нравятся?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0668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358E6-3C2B-4601-A3C8-214D9088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19631"/>
            <a:ext cx="7738143" cy="1338550"/>
          </a:xfrm>
        </p:spPr>
        <p:txBody>
          <a:bodyPr>
            <a:normAutofit fontScale="90000"/>
          </a:bodyPr>
          <a:lstStyle/>
          <a:p>
            <a:r>
              <a:rPr lang="ru-RU" dirty="0"/>
              <a:t>ПОДДЕРЖАТЬ ТАК, ЧТОБЫ ВДОХНОВИТЬ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4CFF52-4CA8-45BC-A094-87110FD9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845733"/>
            <a:ext cx="11283043" cy="452240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Что ты будешь делать?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 ты это будешь делать?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Каким будет твой первый шаг?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Когда ты это сделаешь?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Есть ли что-то, что необходимо учесть перед тем, как приступить к действию?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Достигнешь ли ты при этом своей цели?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Какая поддержка тебе нужна?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Какие возможны препятствия на пути?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 ты оценишь по шкале от 1 до 10 степень уверенности в том, что ты это сделаешь?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Посмотри, что ты уже сумел сделать (что у тебя уже получилось, какой у тебя опыт)!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Каковы твои дальнейшие шаги?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Какая помощь нужна от меня?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Как ты себя наградишь, когда все получится?</a:t>
            </a:r>
          </a:p>
        </p:txBody>
      </p:sp>
    </p:spTree>
    <p:extLst>
      <p:ext uri="{BB962C8B-B14F-4D97-AF65-F5344CB8AC3E}">
        <p14:creationId xmlns:p14="http://schemas.microsoft.com/office/powerpoint/2010/main" val="71260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252B5-C883-4BEE-982C-9C83FA3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Обвиняем: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E033E-30D7-4A63-9B4A-8CDCC3F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 не выучил уроки (не сделал презентацию/не выучил роль)! Сколько можно тебя просить по-хорошему.  Ты мне обещал, мы договаривались? Ты всех подводишь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47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252B5-C883-4BEE-982C-9C83FA3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Допрашиваем: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E033E-30D7-4A63-9B4A-8CDCC3F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принес бомбочки в школу?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651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252B5-C883-4BEE-982C-9C83FA3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Угрожаем: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E033E-30D7-4A63-9B4A-8CDCC3F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ты придешь без домашнего задания завтра, я выгоню тебя с урока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ты не сошьешь фартук, останешься на второй год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867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252B5-C883-4BEE-982C-9C83FA3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Приказываем: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E033E-30D7-4A63-9B4A-8CDCC3F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Немедленно выключи музыку!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Немедленно сядь на место.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Немедленно прекрати. 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033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9252B5-C883-4BEE-982C-9C83FA3A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Иронизируем, выражаем сарказм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4E033E-30D7-4A63-9B4A-8CDCC3FC8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такой умный, что не подписал работу.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что, догадаться должна?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44336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519</TotalTime>
  <Words>2819</Words>
  <Application>Microsoft Office PowerPoint</Application>
  <PresentationFormat>Широкоэкранный</PresentationFormat>
  <Paragraphs>324</Paragraphs>
  <Slides>48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Verdana</vt:lpstr>
      <vt:lpstr>Wingdings</vt:lpstr>
      <vt:lpstr>Ретро</vt:lpstr>
      <vt:lpstr>Как предъявлять требования  и помогать ребенку быть самостоятельным</vt:lpstr>
      <vt:lpstr>Презентация PowerPoint</vt:lpstr>
      <vt:lpstr>Задание </vt:lpstr>
      <vt:lpstr>КАК ОБЫЧНО МЫ ПРЕДЪЯВЛЯЕМ ТРЕБОВАНИЯ ИЛИ ВЫРАЖАЕМ ЧУВСТВА?</vt:lpstr>
      <vt:lpstr>Обвиняем: </vt:lpstr>
      <vt:lpstr>Допрашиваем:</vt:lpstr>
      <vt:lpstr>Угрожаем: </vt:lpstr>
      <vt:lpstr>Приказываем:</vt:lpstr>
      <vt:lpstr>Иронизируем, выражаем сарказм</vt:lpstr>
      <vt:lpstr>Как обычно взрослые предъявляют требования или выражают чувства</vt:lpstr>
      <vt:lpstr>А ЧТО, ЕСЛИ БЫ ДЕТИ ВЕЛИ СЕБЯ ТАК, КАК МЫ?</vt:lpstr>
      <vt:lpstr>ПОЧЕМУ ЭТО НЕ ЭФФЕКТИВНО?</vt:lpstr>
      <vt:lpstr>Эффективные приемы выражения чувств и предъявления требований</vt:lpstr>
      <vt:lpstr>Презентация PowerPoint</vt:lpstr>
      <vt:lpstr>Технология Я-высказывания</vt:lpstr>
      <vt:lpstr>Используйте Я-высказывание </vt:lpstr>
      <vt:lpstr>Вместо обвинений  Опишите, что и как Вы видите</vt:lpstr>
      <vt:lpstr>Передавайте информацию. Напоминайте, используя только 1 слово</vt:lpstr>
      <vt:lpstr>Опишите, что Вы чувствуете</vt:lpstr>
      <vt:lpstr>Презентация PowerPoint</vt:lpstr>
      <vt:lpstr>Презентация PowerPoint</vt:lpstr>
      <vt:lpstr>Точно сформулируйте Ваши потребности, скажите, почему это важно</vt:lpstr>
      <vt:lpstr>Точно опишите Ваши ожидания от поведения человека, </vt:lpstr>
      <vt:lpstr>Точно опишите Ваши ожидания от поведения человека, </vt:lpstr>
      <vt:lpstr>ДОПОЛНИТЕЛЬНЫЕ ПРИЕМЫ</vt:lpstr>
      <vt:lpstr>Превратить в игру или соревнование</vt:lpstr>
      <vt:lpstr>Предложите выбор</vt:lpstr>
      <vt:lpstr>Возложите ответственность на ребенка</vt:lpstr>
      <vt:lpstr>НАПИШИТЕ ЗАПИСКУ</vt:lpstr>
      <vt:lpstr>КАК ДОБИВАТЬСЯ СВОЕГО?</vt:lpstr>
      <vt:lpstr>Наказывать или не наказывать? </vt:lpstr>
      <vt:lpstr>Ребенок не выполняет требования.  Наказывать или не наказывать?</vt:lpstr>
      <vt:lpstr>Мнение нейрофизиолога о наказании</vt:lpstr>
      <vt:lpstr>Указать способ правильного поведения</vt:lpstr>
      <vt:lpstr>ВЫСКАЗАТЬ СВОЕ НЕОДОБРЕНИЕ БЕЗ ЛИЧНЫХ ВЫПАДОВ</vt:lpstr>
      <vt:lpstr>Формулируйте ожидания</vt:lpstr>
      <vt:lpstr>Объясните, как ребенок может исправить ситуацию</vt:lpstr>
      <vt:lpstr>Предложите выбор (реальный)</vt:lpstr>
      <vt:lpstr>Действуйте, но не оскорбляйте</vt:lpstr>
      <vt:lpstr>Показать последствия его поведения</vt:lpstr>
      <vt:lpstr>Презентация PowerPoint</vt:lpstr>
      <vt:lpstr>Помогаем ребенку в трудной ситуации, поддерживая его самостоятельность</vt:lpstr>
      <vt:lpstr>КЕЙСЫ</vt:lpstr>
      <vt:lpstr>КАК ПОМОЧЬ НАЙТИ РЕШЕНИЕ?  (Модель GROW или РОСТ)</vt:lpstr>
      <vt:lpstr>СЛУШАТЬ, ЧТОБЫ ПОНЯТЬ ЧУВСТВА, СИТУАЦИЮ</vt:lpstr>
      <vt:lpstr>СЛУШАТЬ, ЧТОБЫ ПОНЯТЬ ЖЕЛАНИЯ И ОПРЕДЕЛИТЬ ЦЕЛЬ</vt:lpstr>
      <vt:lpstr>  ЗАДАТЬ ВОПРОСЫ, ЧТОБЫ ПОМОЧЬ НАЙТИ РЕШЕНИЕ</vt:lpstr>
      <vt:lpstr>ПОДДЕРЖАТЬ ТАК, ЧТОБЫ ВДОХНОВИТЬ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предъявлять требования  и помогать ребенку быть самостоятельным</dc:title>
  <dc:creator>Пользователь</dc:creator>
  <cp:lastModifiedBy>User</cp:lastModifiedBy>
  <cp:revision>49</cp:revision>
  <dcterms:created xsi:type="dcterms:W3CDTF">2021-04-21T05:25:54Z</dcterms:created>
  <dcterms:modified xsi:type="dcterms:W3CDTF">2021-06-02T20:49:10Z</dcterms:modified>
</cp:coreProperties>
</file>